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3"/>
    <p:sldId id="257" r:id="rId34"/>
    <p:sldId id="258" r:id="rId35"/>
    <p:sldId id="259" r:id="rId36"/>
    <p:sldId id="260" r:id="rId37"/>
    <p:sldId id="261" r:id="rId38"/>
    <p:sldId id="262" r:id="rId39"/>
    <p:sldId id="263" r:id="rId40"/>
    <p:sldId id="264" r:id="rId41"/>
    <p:sldId id="265" r:id="rId42"/>
    <p:sldId id="266" r:id="rId4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DM Sans" charset="1" panose="00000000000000000000"/>
      <p:regular r:id="rId14"/>
    </p:embeddedFont>
    <p:embeddedFont>
      <p:font typeface="DM Sans Bold" charset="1" panose="00000000000000000000"/>
      <p:regular r:id="rId15"/>
    </p:embeddedFont>
    <p:embeddedFont>
      <p:font typeface="DM Sans Italics" charset="1" panose="00000000000000000000"/>
      <p:regular r:id="rId16"/>
    </p:embeddedFont>
    <p:embeddedFont>
      <p:font typeface="DM Sans Bold Italics" charset="1" panose="00000000000000000000"/>
      <p:regular r:id="rId17"/>
    </p:embeddedFont>
    <p:embeddedFont>
      <p:font typeface="Open Sans Light" charset="1" panose="020B0306030504020204"/>
      <p:regular r:id="rId18"/>
    </p:embeddedFont>
    <p:embeddedFont>
      <p:font typeface="Open Sans Light Bold" charset="1" panose="020B0806030504020204"/>
      <p:regular r:id="rId19"/>
    </p:embeddedFont>
    <p:embeddedFont>
      <p:font typeface="Open Sans Light Italics" charset="1" panose="020B0306030504020204"/>
      <p:regular r:id="rId20"/>
    </p:embeddedFont>
    <p:embeddedFont>
      <p:font typeface="Open Sans Light Bold Italics" charset="1" panose="020B0806030504020204"/>
      <p:regular r:id="rId21"/>
    </p:embeddedFont>
    <p:embeddedFont>
      <p:font typeface="Open Sans" charset="1" panose="020B0606030504020204"/>
      <p:regular r:id="rId22"/>
    </p:embeddedFont>
    <p:embeddedFont>
      <p:font typeface="Open Sans Bold" charset="1" panose="020B0806030504020204"/>
      <p:regular r:id="rId23"/>
    </p:embeddedFont>
    <p:embeddedFont>
      <p:font typeface="Open Sans Italics" charset="1" panose="020B0606030504020204"/>
      <p:regular r:id="rId24"/>
    </p:embeddedFont>
    <p:embeddedFont>
      <p:font typeface="Open Sans Bold Italics" charset="1" panose="020B0806030504020204"/>
      <p:regular r:id="rId25"/>
    </p:embeddedFont>
    <p:embeddedFont>
      <p:font typeface="Open Sans Extra Bold" charset="1" panose="020B0906030804020204"/>
      <p:regular r:id="rId26"/>
    </p:embeddedFont>
    <p:embeddedFont>
      <p:font typeface="Open Sans Extra Bold Italics" charset="1" panose="020B0906030804020204"/>
      <p:regular r:id="rId27"/>
    </p:embeddedFont>
    <p:embeddedFont>
      <p:font typeface="CS Gordon Serif" charset="1" panose="00000000000000000000"/>
      <p:regular r:id="rId28"/>
    </p:embeddedFont>
    <p:embeddedFont>
      <p:font typeface="TT Phobos" charset="1" panose="02000503050000020004"/>
      <p:regular r:id="rId29"/>
    </p:embeddedFont>
    <p:embeddedFont>
      <p:font typeface="TT Phobos Bold" charset="1" panose="02000803060000020004"/>
      <p:regular r:id="rId30"/>
    </p:embeddedFont>
    <p:embeddedFont>
      <p:font typeface="TT Phobos Italics" charset="1" panose="02000503080000090004"/>
      <p:regular r:id="rId31"/>
    </p:embeddedFont>
    <p:embeddedFont>
      <p:font typeface="TT Phobos Bold Italics" charset="1" panose="02000803060000090004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slides/slide1.xml" Type="http://schemas.openxmlformats.org/officeDocument/2006/relationships/slide"/><Relationship Id="rId34" Target="slides/slide2.xml" Type="http://schemas.openxmlformats.org/officeDocument/2006/relationships/slide"/><Relationship Id="rId35" Target="slides/slide3.xml" Type="http://schemas.openxmlformats.org/officeDocument/2006/relationships/slide"/><Relationship Id="rId36" Target="slides/slide4.xml" Type="http://schemas.openxmlformats.org/officeDocument/2006/relationships/slide"/><Relationship Id="rId37" Target="slides/slide5.xml" Type="http://schemas.openxmlformats.org/officeDocument/2006/relationships/slide"/><Relationship Id="rId38" Target="slides/slide6.xml" Type="http://schemas.openxmlformats.org/officeDocument/2006/relationships/slide"/><Relationship Id="rId39" Target="slides/slide7.xml" Type="http://schemas.openxmlformats.org/officeDocument/2006/relationships/slide"/><Relationship Id="rId4" Target="theme/theme1.xml" Type="http://schemas.openxmlformats.org/officeDocument/2006/relationships/theme"/><Relationship Id="rId40" Target="slides/slide8.xml" Type="http://schemas.openxmlformats.org/officeDocument/2006/relationships/slide"/><Relationship Id="rId41" Target="slides/slide9.xml" Type="http://schemas.openxmlformats.org/officeDocument/2006/relationships/slide"/><Relationship Id="rId42" Target="slides/slide10.xml" Type="http://schemas.openxmlformats.org/officeDocument/2006/relationships/slide"/><Relationship Id="rId43" Target="slides/slide1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svg>
</file>

<file path=ppt/media/image12.png>
</file>

<file path=ppt/media/image13.jpeg>
</file>

<file path=ppt/media/image14.png>
</file>

<file path=ppt/media/image15.svg>
</file>

<file path=ppt/media/image16.png>
</file>

<file path=ppt/media/image2.png>
</file>

<file path=ppt/media/image3.svg>
</file>

<file path=ppt/media/image4.gif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gif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jpeg" Type="http://schemas.openxmlformats.org/officeDocument/2006/relationships/image"/><Relationship Id="rId4" Target="../media/image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2498784"/>
            <a:ext cx="9659233" cy="644753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671455" y="3298034"/>
            <a:ext cx="2617187" cy="41148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4298292" y="2498784"/>
            <a:ext cx="3614267" cy="469385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0" y="190500"/>
            <a:ext cx="18288000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Open Sans Extra Bold"/>
              </a:rPr>
              <a:t>Is Java compiled or Interpreted ?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rcRect l="16627" t="16513" r="17551" b="26789"/>
          <a:stretch>
            <a:fillRect/>
          </a:stretch>
        </p:blipFill>
        <p:spPr>
          <a:xfrm flipH="false" flipV="false" rot="0">
            <a:off x="0" y="9349078"/>
            <a:ext cx="1088846" cy="93792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4093" t="793" r="0" b="3991"/>
          <a:stretch>
            <a:fillRect/>
          </a:stretch>
        </p:blipFill>
        <p:spPr>
          <a:xfrm flipH="false" flipV="false" rot="0">
            <a:off x="9938526" y="567210"/>
            <a:ext cx="6570498" cy="6908233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0" y="0"/>
            <a:ext cx="8027908" cy="536866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16627" t="16513" r="17551" b="26789"/>
          <a:stretch>
            <a:fillRect/>
          </a:stretch>
        </p:blipFill>
        <p:spPr>
          <a:xfrm flipH="false" flipV="false" rot="0">
            <a:off x="0" y="9258300"/>
            <a:ext cx="1088846" cy="93792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0" y="0"/>
            <a:ext cx="4114800" cy="4114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164" r="1761" b="164"/>
          <a:stretch>
            <a:fillRect/>
          </a:stretch>
        </p:blipFill>
        <p:spPr>
          <a:xfrm flipH="false" flipV="false" rot="0">
            <a:off x="4504222" y="3116025"/>
            <a:ext cx="9743637" cy="637535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16627" t="16513" r="17551" b="26789"/>
          <a:stretch>
            <a:fillRect/>
          </a:stretch>
        </p:blipFill>
        <p:spPr>
          <a:xfrm flipH="false" flipV="false" rot="0">
            <a:off x="0" y="9258300"/>
            <a:ext cx="1088846" cy="937922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4504222" y="523875"/>
            <a:ext cx="10100072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u="sng">
                <a:solidFill>
                  <a:srgbClr val="F58219"/>
                </a:solidFill>
                <a:latin typeface="Open Sans Extra Bold"/>
              </a:rPr>
              <a:t>JVM Architecture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0052680" cy="657194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543207" y="7147888"/>
            <a:ext cx="8744793" cy="291857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16627" t="16513" r="17551" b="26789"/>
          <a:stretch>
            <a:fillRect/>
          </a:stretch>
        </p:blipFill>
        <p:spPr>
          <a:xfrm flipH="false" flipV="false" rot="0">
            <a:off x="200672" y="9258300"/>
            <a:ext cx="1088846" cy="93792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2894" t="0" r="13952" b="0"/>
          <a:stretch>
            <a:fillRect/>
          </a:stretch>
        </p:blipFill>
        <p:spPr>
          <a:xfrm flipH="false" flipV="false" rot="0">
            <a:off x="0" y="0"/>
            <a:ext cx="9750922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839504" y="4962525"/>
            <a:ext cx="6146888" cy="1642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737373"/>
                </a:solidFill>
                <a:latin typeface="Open Sans Extra Bold"/>
              </a:rPr>
              <a:t>Is .............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16627" t="16513" r="17551" b="26789"/>
          <a:stretch>
            <a:fillRect/>
          </a:stretch>
        </p:blipFill>
        <p:spPr>
          <a:xfrm flipH="false" flipV="false" rot="0">
            <a:off x="0" y="9258300"/>
            <a:ext cx="1088846" cy="9379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690" r="2589" b="1275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16627" t="16513" r="17551" b="26789"/>
          <a:stretch>
            <a:fillRect/>
          </a:stretch>
        </p:blipFill>
        <p:spPr>
          <a:xfrm flipH="false" flipV="false" rot="0">
            <a:off x="0" y="9258300"/>
            <a:ext cx="1088846" cy="9379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67200" y="454219"/>
            <a:ext cx="5826681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Open Sans Extra Bold"/>
              </a:rPr>
              <a:t>How ?????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3366636"/>
            <a:ext cx="17259300" cy="5039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85186" indent="-442593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000000"/>
                </a:solidFill>
                <a:latin typeface="Open Sans Light"/>
              </a:rPr>
              <a:t>Java is compiled and interpreted language which is done in two steps.</a:t>
            </a:r>
          </a:p>
          <a:p>
            <a:pPr marL="885186" indent="-442593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000000"/>
                </a:solidFill>
                <a:latin typeface="Open Sans Light"/>
              </a:rPr>
              <a:t>Java and the JVM were designed with </a:t>
            </a:r>
            <a:r>
              <a:rPr lang="en-US" sz="4099">
                <a:solidFill>
                  <a:srgbClr val="000000"/>
                </a:solidFill>
                <a:latin typeface="Open Sans Light Bold"/>
              </a:rPr>
              <a:t>portability </a:t>
            </a:r>
            <a:r>
              <a:rPr lang="en-US" sz="4099">
                <a:solidFill>
                  <a:srgbClr val="000000"/>
                </a:solidFill>
                <a:latin typeface="Open Sans Light"/>
              </a:rPr>
              <a:t>in mind.</a:t>
            </a:r>
          </a:p>
          <a:p>
            <a:pPr marL="885186" indent="-442593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000000"/>
                </a:solidFill>
                <a:latin typeface="Open Sans Light"/>
              </a:rPr>
              <a:t>The </a:t>
            </a:r>
            <a:r>
              <a:rPr lang="en-US" sz="4099">
                <a:solidFill>
                  <a:srgbClr val="000000"/>
                </a:solidFill>
                <a:latin typeface="Open Sans Light Bold"/>
              </a:rPr>
              <a:t>javac </a:t>
            </a:r>
            <a:r>
              <a:rPr lang="en-US" sz="4099">
                <a:solidFill>
                  <a:srgbClr val="000000"/>
                </a:solidFill>
                <a:latin typeface="Open Sans Light"/>
              </a:rPr>
              <a:t>command-line tool </a:t>
            </a:r>
            <a:r>
              <a:rPr lang="en-US" sz="4099">
                <a:solidFill>
                  <a:srgbClr val="000000"/>
                </a:solidFill>
                <a:latin typeface="Open Sans Light Bold"/>
              </a:rPr>
              <a:t>compiles </a:t>
            </a:r>
            <a:r>
              <a:rPr lang="en-US" sz="4099">
                <a:solidFill>
                  <a:srgbClr val="000000"/>
                </a:solidFill>
                <a:latin typeface="Open Sans Light"/>
              </a:rPr>
              <a:t>Java </a:t>
            </a:r>
            <a:r>
              <a:rPr lang="en-US" sz="4099">
                <a:solidFill>
                  <a:srgbClr val="F58219"/>
                </a:solidFill>
                <a:latin typeface="Open Sans Light Italics"/>
              </a:rPr>
              <a:t>source code</a:t>
            </a:r>
            <a:r>
              <a:rPr lang="en-US" sz="4099">
                <a:solidFill>
                  <a:srgbClr val="000000"/>
                </a:solidFill>
                <a:latin typeface="Open Sans Light"/>
              </a:rPr>
              <a:t> into Java class files containing platform-neutral </a:t>
            </a:r>
            <a:r>
              <a:rPr lang="en-US" sz="4099">
                <a:solidFill>
                  <a:srgbClr val="C5D985"/>
                </a:solidFill>
                <a:latin typeface="Open Sans Light Bold Italics"/>
              </a:rPr>
              <a:t>bytecode</a:t>
            </a:r>
            <a:r>
              <a:rPr lang="en-US" sz="4099">
                <a:solidFill>
                  <a:srgbClr val="000000"/>
                </a:solidFill>
                <a:latin typeface="Open Sans Light"/>
              </a:rPr>
              <a:t>.</a:t>
            </a:r>
          </a:p>
          <a:p>
            <a:pPr marL="885186" indent="-442593" lvl="1">
              <a:lnSpc>
                <a:spcPts val="5739"/>
              </a:lnSpc>
              <a:buFont typeface="Arial"/>
              <a:buChar char="•"/>
            </a:pPr>
            <a:r>
              <a:rPr lang="en-US" sz="4099">
                <a:solidFill>
                  <a:srgbClr val="000000"/>
                </a:solidFill>
                <a:latin typeface="Open Sans Light"/>
              </a:rPr>
              <a:t>The compiled class files (bytecode) can be executed by the Java Virtual Machine (</a:t>
            </a:r>
            <a:r>
              <a:rPr lang="en-US" sz="4099">
                <a:solidFill>
                  <a:srgbClr val="000000"/>
                </a:solidFill>
                <a:latin typeface="Open Sans Light Bold"/>
              </a:rPr>
              <a:t>JVM</a:t>
            </a:r>
            <a:r>
              <a:rPr lang="en-US" sz="4099">
                <a:solidFill>
                  <a:srgbClr val="000000"/>
                </a:solidFill>
                <a:latin typeface="Open Sans Light"/>
              </a:rPr>
              <a:t>).</a:t>
            </a:r>
          </a:p>
          <a:p>
            <a:pPr>
              <a:lnSpc>
                <a:spcPts val="5739"/>
              </a:lnSpc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16627" t="16513" r="17551" b="26789"/>
          <a:stretch>
            <a:fillRect/>
          </a:stretch>
        </p:blipFill>
        <p:spPr>
          <a:xfrm flipH="false" flipV="false" rot="0">
            <a:off x="0" y="9258300"/>
            <a:ext cx="1088846" cy="9379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7325" y="198487"/>
            <a:ext cx="2360866" cy="4114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056469" y="1234299"/>
            <a:ext cx="9350029" cy="1782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60"/>
              </a:lnSpc>
            </a:pPr>
            <a:r>
              <a:rPr lang="en-US" sz="14400">
                <a:solidFill>
                  <a:srgbClr val="000000"/>
                </a:solidFill>
                <a:latin typeface="CS Gordon Serif"/>
              </a:rPr>
              <a:t>JDK 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56469" y="4248530"/>
            <a:ext cx="9350029" cy="1782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60"/>
              </a:lnSpc>
            </a:pPr>
            <a:r>
              <a:rPr lang="en-US" sz="14400">
                <a:solidFill>
                  <a:srgbClr val="000000"/>
                </a:solidFill>
                <a:latin typeface="CS Gordon Serif"/>
              </a:rPr>
              <a:t>JRE 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468985" y="7475888"/>
            <a:ext cx="9350029" cy="1782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60"/>
              </a:lnSpc>
            </a:pPr>
            <a:r>
              <a:rPr lang="en-US" sz="14400">
                <a:solidFill>
                  <a:srgbClr val="000000"/>
                </a:solidFill>
                <a:latin typeface="CS Gordon Serif"/>
              </a:rPr>
              <a:t>JVM ?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rcRect l="16627" t="16513" r="17551" b="26789"/>
          <a:stretch>
            <a:fillRect/>
          </a:stretch>
        </p:blipFill>
        <p:spPr>
          <a:xfrm flipH="false" flipV="false" rot="0">
            <a:off x="0" y="9258300"/>
            <a:ext cx="1088846" cy="9379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99063" y="5988643"/>
            <a:ext cx="11305200" cy="3931475"/>
            <a:chOff x="0" y="0"/>
            <a:chExt cx="4124168" cy="1434213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124168" cy="1434213"/>
            </a:xfrm>
            <a:custGeom>
              <a:avLst/>
              <a:gdLst/>
              <a:ahLst/>
              <a:cxnLst/>
              <a:rect r="r" b="b" t="t" l="l"/>
              <a:pathLst>
                <a:path h="1434213" w="4124168">
                  <a:moveTo>
                    <a:pt x="0" y="0"/>
                  </a:moveTo>
                  <a:lnTo>
                    <a:pt x="0" y="1434213"/>
                  </a:lnTo>
                  <a:lnTo>
                    <a:pt x="4124168" y="1434213"/>
                  </a:lnTo>
                  <a:lnTo>
                    <a:pt x="4124168" y="0"/>
                  </a:lnTo>
                  <a:lnTo>
                    <a:pt x="0" y="0"/>
                  </a:lnTo>
                  <a:close/>
                  <a:moveTo>
                    <a:pt x="4063208" y="1373253"/>
                  </a:moveTo>
                  <a:lnTo>
                    <a:pt x="59690" y="1373253"/>
                  </a:lnTo>
                  <a:lnTo>
                    <a:pt x="59690" y="59690"/>
                  </a:lnTo>
                  <a:lnTo>
                    <a:pt x="4063208" y="59690"/>
                  </a:lnTo>
                  <a:lnTo>
                    <a:pt x="4063208" y="137325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514708" y="6027930"/>
            <a:ext cx="4946062" cy="3852900"/>
            <a:chOff x="0" y="0"/>
            <a:chExt cx="2155296" cy="1678940"/>
          </a:xfrm>
        </p:grpSpPr>
        <p:sp>
          <p:nvSpPr>
            <p:cNvPr name="Freeform 5" id="5"/>
            <p:cNvSpPr/>
            <p:nvPr/>
          </p:nvSpPr>
          <p:spPr>
            <a:xfrm>
              <a:off x="92710" y="106680"/>
              <a:ext cx="2051156" cy="1559560"/>
            </a:xfrm>
            <a:custGeom>
              <a:avLst/>
              <a:gdLst/>
              <a:ahLst/>
              <a:cxnLst/>
              <a:rect r="r" b="b" t="t" l="l"/>
              <a:pathLst>
                <a:path h="1559560" w="2051156">
                  <a:moveTo>
                    <a:pt x="2024486" y="1370330"/>
                  </a:moveTo>
                  <a:cubicBezTo>
                    <a:pt x="2024486" y="1457960"/>
                    <a:pt x="1948286" y="1529080"/>
                    <a:pt x="1867006" y="1529080"/>
                  </a:cubicBezTo>
                  <a:lnTo>
                    <a:pt x="66040" y="1529080"/>
                  </a:lnTo>
                  <a:cubicBezTo>
                    <a:pt x="43180" y="1529080"/>
                    <a:pt x="20320" y="1524000"/>
                    <a:pt x="0" y="1515110"/>
                  </a:cubicBezTo>
                  <a:cubicBezTo>
                    <a:pt x="26670" y="1543050"/>
                    <a:pt x="63500" y="1559560"/>
                    <a:pt x="107200" y="1559560"/>
                  </a:cubicBezTo>
                  <a:lnTo>
                    <a:pt x="1905106" y="1559560"/>
                  </a:lnTo>
                  <a:cubicBezTo>
                    <a:pt x="1985116" y="1559560"/>
                    <a:pt x="2051156" y="1493520"/>
                    <a:pt x="2051156" y="1413510"/>
                  </a:cubicBezTo>
                  <a:lnTo>
                    <a:pt x="2051156" y="95250"/>
                  </a:lnTo>
                  <a:cubicBezTo>
                    <a:pt x="2051156" y="58420"/>
                    <a:pt x="2037186" y="25400"/>
                    <a:pt x="2015596" y="0"/>
                  </a:cubicBezTo>
                  <a:cubicBezTo>
                    <a:pt x="2021946" y="16510"/>
                    <a:pt x="2024486" y="34290"/>
                    <a:pt x="2024486" y="52070"/>
                  </a:cubicBezTo>
                  <a:lnTo>
                    <a:pt x="2024486" y="1370330"/>
                  </a:lnTo>
                  <a:lnTo>
                    <a:pt x="2024486" y="1370330"/>
                  </a:lnTo>
                  <a:close/>
                </a:path>
              </a:pathLst>
            </a:custGeom>
            <a:solidFill>
              <a:srgbClr val="9AA7B2"/>
            </a:solidFill>
          </p:spPr>
        </p:sp>
        <p:sp>
          <p:nvSpPr>
            <p:cNvPr name="Freeform 6" id="6"/>
            <p:cNvSpPr/>
            <p:nvPr/>
          </p:nvSpPr>
          <p:spPr>
            <a:xfrm>
              <a:off x="12700" y="12700"/>
              <a:ext cx="2090526" cy="1610360"/>
            </a:xfrm>
            <a:custGeom>
              <a:avLst/>
              <a:gdLst/>
              <a:ahLst/>
              <a:cxnLst/>
              <a:rect r="r" b="b" t="t" l="l"/>
              <a:pathLst>
                <a:path h="1610360" w="2090526">
                  <a:moveTo>
                    <a:pt x="146050" y="1610360"/>
                  </a:moveTo>
                  <a:lnTo>
                    <a:pt x="1944476" y="1610360"/>
                  </a:lnTo>
                  <a:cubicBezTo>
                    <a:pt x="2024486" y="1610360"/>
                    <a:pt x="2090526" y="1544320"/>
                    <a:pt x="2090526" y="1464310"/>
                  </a:cubicBezTo>
                  <a:lnTo>
                    <a:pt x="2090526" y="146050"/>
                  </a:lnTo>
                  <a:cubicBezTo>
                    <a:pt x="2090526" y="66040"/>
                    <a:pt x="2024486" y="0"/>
                    <a:pt x="194447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1464310"/>
                  </a:lnTo>
                  <a:cubicBezTo>
                    <a:pt x="0" y="1545590"/>
                    <a:pt x="66040" y="1610360"/>
                    <a:pt x="146050" y="1610360"/>
                  </a:cubicBezTo>
                  <a:close/>
                </a:path>
              </a:pathLst>
            </a:custGeom>
            <a:solidFill>
              <a:srgbClr val="C7D0D8"/>
            </a:solidFill>
          </p:spPr>
        </p:sp>
        <p:sp>
          <p:nvSpPr>
            <p:cNvPr name="Freeform 7" id="7"/>
            <p:cNvSpPr/>
            <p:nvPr/>
          </p:nvSpPr>
          <p:spPr>
            <a:xfrm>
              <a:off x="0" y="0"/>
              <a:ext cx="2155296" cy="1678940"/>
            </a:xfrm>
            <a:custGeom>
              <a:avLst/>
              <a:gdLst/>
              <a:ahLst/>
              <a:cxnLst/>
              <a:rect r="r" b="b" t="t" l="l"/>
              <a:pathLst>
                <a:path h="1678940" w="2155296">
                  <a:moveTo>
                    <a:pt x="2091796" y="74930"/>
                  </a:moveTo>
                  <a:cubicBezTo>
                    <a:pt x="2063856" y="30480"/>
                    <a:pt x="2014326" y="0"/>
                    <a:pt x="195717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1477010"/>
                  </a:lnTo>
                  <a:cubicBezTo>
                    <a:pt x="0" y="1529080"/>
                    <a:pt x="25400" y="1574800"/>
                    <a:pt x="63500" y="1604010"/>
                  </a:cubicBezTo>
                  <a:cubicBezTo>
                    <a:pt x="91440" y="1648460"/>
                    <a:pt x="140970" y="1678940"/>
                    <a:pt x="201658" y="1678940"/>
                  </a:cubicBezTo>
                  <a:lnTo>
                    <a:pt x="1996546" y="1678940"/>
                  </a:lnTo>
                  <a:cubicBezTo>
                    <a:pt x="2084176" y="1678940"/>
                    <a:pt x="2155296" y="1607820"/>
                    <a:pt x="2155296" y="1520190"/>
                  </a:cubicBezTo>
                  <a:lnTo>
                    <a:pt x="2155296" y="201930"/>
                  </a:lnTo>
                  <a:cubicBezTo>
                    <a:pt x="2155296" y="149860"/>
                    <a:pt x="2129896" y="104140"/>
                    <a:pt x="2091796" y="74930"/>
                  </a:cubicBezTo>
                  <a:close/>
                  <a:moveTo>
                    <a:pt x="12700" y="147701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957176" y="12700"/>
                  </a:lnTo>
                  <a:cubicBezTo>
                    <a:pt x="2037186" y="12700"/>
                    <a:pt x="2103226" y="78740"/>
                    <a:pt x="2103226" y="158750"/>
                  </a:cubicBezTo>
                  <a:lnTo>
                    <a:pt x="2103226" y="1477010"/>
                  </a:lnTo>
                  <a:cubicBezTo>
                    <a:pt x="2103226" y="1557020"/>
                    <a:pt x="2037186" y="1623060"/>
                    <a:pt x="1957176" y="1623060"/>
                  </a:cubicBezTo>
                  <a:lnTo>
                    <a:pt x="158750" y="1623060"/>
                  </a:lnTo>
                  <a:cubicBezTo>
                    <a:pt x="78740" y="1623060"/>
                    <a:pt x="12700" y="1558290"/>
                    <a:pt x="12700" y="1477010"/>
                  </a:cubicBezTo>
                  <a:close/>
                  <a:moveTo>
                    <a:pt x="2143866" y="1520190"/>
                  </a:moveTo>
                  <a:cubicBezTo>
                    <a:pt x="2143866" y="1600200"/>
                    <a:pt x="2076556" y="1666240"/>
                    <a:pt x="1996546" y="1666240"/>
                  </a:cubicBezTo>
                  <a:lnTo>
                    <a:pt x="201658" y="1666240"/>
                  </a:lnTo>
                  <a:cubicBezTo>
                    <a:pt x="157480" y="1666240"/>
                    <a:pt x="120650" y="1649730"/>
                    <a:pt x="93980" y="1621790"/>
                  </a:cubicBezTo>
                  <a:cubicBezTo>
                    <a:pt x="114300" y="1630680"/>
                    <a:pt x="135890" y="1635760"/>
                    <a:pt x="160020" y="1635760"/>
                  </a:cubicBezTo>
                  <a:lnTo>
                    <a:pt x="1958446" y="1635760"/>
                  </a:lnTo>
                  <a:cubicBezTo>
                    <a:pt x="2046076" y="1635760"/>
                    <a:pt x="2117196" y="1564640"/>
                    <a:pt x="2117196" y="1477010"/>
                  </a:cubicBezTo>
                  <a:lnTo>
                    <a:pt x="2117196" y="158750"/>
                  </a:lnTo>
                  <a:cubicBezTo>
                    <a:pt x="2117196" y="140970"/>
                    <a:pt x="2113386" y="123190"/>
                    <a:pt x="2108306" y="106680"/>
                  </a:cubicBezTo>
                  <a:cubicBezTo>
                    <a:pt x="2129896" y="132080"/>
                    <a:pt x="2143866" y="165100"/>
                    <a:pt x="2143866" y="201930"/>
                  </a:cubicBezTo>
                  <a:lnTo>
                    <a:pt x="2143866" y="1520190"/>
                  </a:lnTo>
                  <a:cubicBezTo>
                    <a:pt x="2143866" y="1520190"/>
                    <a:pt x="2143866" y="1520190"/>
                    <a:pt x="2143866" y="1520190"/>
                  </a:cubicBezTo>
                  <a:close/>
                </a:path>
              </a:pathLst>
            </a:custGeom>
            <a:solidFill>
              <a:srgbClr val="77838D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89131" y="409575"/>
            <a:ext cx="9350029" cy="1782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60"/>
              </a:lnSpc>
            </a:pPr>
            <a:r>
              <a:rPr lang="en-US" sz="14400">
                <a:solidFill>
                  <a:srgbClr val="000000"/>
                </a:solidFill>
                <a:latin typeface="CS Gordon Serif"/>
              </a:rPr>
              <a:t>JDK 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9131" y="2569705"/>
            <a:ext cx="16934961" cy="3658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JDK stands for Java Development kit.</a:t>
            </a:r>
          </a:p>
          <a:p>
            <a:pPr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It includes JRE and other development tools.</a:t>
            </a:r>
          </a:p>
          <a:p>
            <a:pPr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Tools like java compiler(javac), javadoc generator.</a:t>
            </a:r>
          </a:p>
          <a:p>
            <a:pPr>
              <a:lnSpc>
                <a:spcPts val="727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336389" y="6962000"/>
            <a:ext cx="4763429" cy="114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00"/>
              </a:lnSpc>
            </a:pPr>
            <a:r>
              <a:rPr lang="en-US" sz="9222">
                <a:solidFill>
                  <a:srgbClr val="03989E"/>
                </a:solidFill>
                <a:latin typeface="CS Gordon Serif"/>
              </a:rPr>
              <a:t>JRE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144000" y="6067217"/>
            <a:ext cx="4809027" cy="3852900"/>
            <a:chOff x="0" y="0"/>
            <a:chExt cx="2095582" cy="1678940"/>
          </a:xfrm>
        </p:grpSpPr>
        <p:sp>
          <p:nvSpPr>
            <p:cNvPr name="Freeform 12" id="12"/>
            <p:cNvSpPr/>
            <p:nvPr/>
          </p:nvSpPr>
          <p:spPr>
            <a:xfrm>
              <a:off x="92710" y="106680"/>
              <a:ext cx="1991442" cy="1559560"/>
            </a:xfrm>
            <a:custGeom>
              <a:avLst/>
              <a:gdLst/>
              <a:ahLst/>
              <a:cxnLst/>
              <a:rect r="r" b="b" t="t" l="l"/>
              <a:pathLst>
                <a:path h="1559560" w="1991442">
                  <a:moveTo>
                    <a:pt x="1964772" y="1370330"/>
                  </a:moveTo>
                  <a:cubicBezTo>
                    <a:pt x="1964772" y="1457960"/>
                    <a:pt x="1888572" y="1529080"/>
                    <a:pt x="1807292" y="1529080"/>
                  </a:cubicBezTo>
                  <a:lnTo>
                    <a:pt x="66040" y="1529080"/>
                  </a:lnTo>
                  <a:cubicBezTo>
                    <a:pt x="43180" y="1529080"/>
                    <a:pt x="20320" y="1524000"/>
                    <a:pt x="0" y="1515110"/>
                  </a:cubicBezTo>
                  <a:cubicBezTo>
                    <a:pt x="26670" y="1543050"/>
                    <a:pt x="63500" y="1559560"/>
                    <a:pt x="106820" y="1559560"/>
                  </a:cubicBezTo>
                  <a:lnTo>
                    <a:pt x="1845392" y="1559560"/>
                  </a:lnTo>
                  <a:cubicBezTo>
                    <a:pt x="1925402" y="1559560"/>
                    <a:pt x="1991442" y="1493520"/>
                    <a:pt x="1991442" y="1413510"/>
                  </a:cubicBezTo>
                  <a:lnTo>
                    <a:pt x="1991442" y="95250"/>
                  </a:lnTo>
                  <a:cubicBezTo>
                    <a:pt x="1991442" y="58420"/>
                    <a:pt x="1977472" y="25400"/>
                    <a:pt x="1955882" y="0"/>
                  </a:cubicBezTo>
                  <a:cubicBezTo>
                    <a:pt x="1962232" y="16510"/>
                    <a:pt x="1964772" y="34290"/>
                    <a:pt x="1964772" y="52070"/>
                  </a:cubicBezTo>
                  <a:lnTo>
                    <a:pt x="1964772" y="1370330"/>
                  </a:lnTo>
                  <a:lnTo>
                    <a:pt x="1964772" y="1370330"/>
                  </a:lnTo>
                  <a:close/>
                </a:path>
              </a:pathLst>
            </a:custGeom>
            <a:solidFill>
              <a:srgbClr val="9AA7B2"/>
            </a:solidFill>
          </p:spPr>
        </p:sp>
        <p:sp>
          <p:nvSpPr>
            <p:cNvPr name="Freeform 13" id="13"/>
            <p:cNvSpPr/>
            <p:nvPr/>
          </p:nvSpPr>
          <p:spPr>
            <a:xfrm>
              <a:off x="12700" y="12700"/>
              <a:ext cx="2030812" cy="1610360"/>
            </a:xfrm>
            <a:custGeom>
              <a:avLst/>
              <a:gdLst/>
              <a:ahLst/>
              <a:cxnLst/>
              <a:rect r="r" b="b" t="t" l="l"/>
              <a:pathLst>
                <a:path h="1610360" w="2030812">
                  <a:moveTo>
                    <a:pt x="146050" y="1610360"/>
                  </a:moveTo>
                  <a:lnTo>
                    <a:pt x="1884762" y="1610360"/>
                  </a:lnTo>
                  <a:cubicBezTo>
                    <a:pt x="1964772" y="1610360"/>
                    <a:pt x="2030812" y="1544320"/>
                    <a:pt x="2030812" y="1464310"/>
                  </a:cubicBezTo>
                  <a:lnTo>
                    <a:pt x="2030812" y="146050"/>
                  </a:lnTo>
                  <a:cubicBezTo>
                    <a:pt x="2030812" y="66040"/>
                    <a:pt x="1964772" y="0"/>
                    <a:pt x="1884762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1464310"/>
                  </a:lnTo>
                  <a:cubicBezTo>
                    <a:pt x="0" y="1545590"/>
                    <a:pt x="66040" y="1610360"/>
                    <a:pt x="146050" y="1610360"/>
                  </a:cubicBezTo>
                  <a:close/>
                </a:path>
              </a:pathLst>
            </a:custGeom>
            <a:solidFill>
              <a:srgbClr val="C7D0D8"/>
            </a:solidFill>
          </p:spPr>
        </p:sp>
        <p:sp>
          <p:nvSpPr>
            <p:cNvPr name="Freeform 14" id="14"/>
            <p:cNvSpPr/>
            <p:nvPr/>
          </p:nvSpPr>
          <p:spPr>
            <a:xfrm>
              <a:off x="0" y="0"/>
              <a:ext cx="2095582" cy="1678940"/>
            </a:xfrm>
            <a:custGeom>
              <a:avLst/>
              <a:gdLst/>
              <a:ahLst/>
              <a:cxnLst/>
              <a:rect r="r" b="b" t="t" l="l"/>
              <a:pathLst>
                <a:path h="1678940" w="2095582">
                  <a:moveTo>
                    <a:pt x="2032082" y="74930"/>
                  </a:moveTo>
                  <a:cubicBezTo>
                    <a:pt x="2004142" y="30480"/>
                    <a:pt x="1954612" y="0"/>
                    <a:pt x="1897462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1477010"/>
                  </a:lnTo>
                  <a:cubicBezTo>
                    <a:pt x="0" y="1529080"/>
                    <a:pt x="25400" y="1574800"/>
                    <a:pt x="63500" y="1604010"/>
                  </a:cubicBezTo>
                  <a:cubicBezTo>
                    <a:pt x="91440" y="1648460"/>
                    <a:pt x="140970" y="1678940"/>
                    <a:pt x="201218" y="1678940"/>
                  </a:cubicBezTo>
                  <a:lnTo>
                    <a:pt x="1936832" y="1678940"/>
                  </a:lnTo>
                  <a:cubicBezTo>
                    <a:pt x="2024462" y="1678940"/>
                    <a:pt x="2095582" y="1607820"/>
                    <a:pt x="2095582" y="1520190"/>
                  </a:cubicBezTo>
                  <a:lnTo>
                    <a:pt x="2095582" y="201930"/>
                  </a:lnTo>
                  <a:cubicBezTo>
                    <a:pt x="2095582" y="149860"/>
                    <a:pt x="2070182" y="104140"/>
                    <a:pt x="2032082" y="74930"/>
                  </a:cubicBezTo>
                  <a:close/>
                  <a:moveTo>
                    <a:pt x="12700" y="147701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897462" y="12700"/>
                  </a:lnTo>
                  <a:cubicBezTo>
                    <a:pt x="1977472" y="12700"/>
                    <a:pt x="2043512" y="78740"/>
                    <a:pt x="2043512" y="158750"/>
                  </a:cubicBezTo>
                  <a:lnTo>
                    <a:pt x="2043512" y="1477010"/>
                  </a:lnTo>
                  <a:cubicBezTo>
                    <a:pt x="2043512" y="1557020"/>
                    <a:pt x="1977472" y="1623060"/>
                    <a:pt x="1897462" y="1623060"/>
                  </a:cubicBezTo>
                  <a:lnTo>
                    <a:pt x="158750" y="1623060"/>
                  </a:lnTo>
                  <a:cubicBezTo>
                    <a:pt x="78740" y="1623060"/>
                    <a:pt x="12700" y="1558290"/>
                    <a:pt x="12700" y="1477010"/>
                  </a:cubicBezTo>
                  <a:close/>
                  <a:moveTo>
                    <a:pt x="2084152" y="1520190"/>
                  </a:moveTo>
                  <a:cubicBezTo>
                    <a:pt x="2084152" y="1600200"/>
                    <a:pt x="2016842" y="1666240"/>
                    <a:pt x="1936832" y="1666240"/>
                  </a:cubicBezTo>
                  <a:lnTo>
                    <a:pt x="201218" y="1666240"/>
                  </a:lnTo>
                  <a:cubicBezTo>
                    <a:pt x="157480" y="1666240"/>
                    <a:pt x="120650" y="1649730"/>
                    <a:pt x="93980" y="1621790"/>
                  </a:cubicBezTo>
                  <a:cubicBezTo>
                    <a:pt x="114300" y="1630680"/>
                    <a:pt x="135890" y="1635760"/>
                    <a:pt x="160020" y="1635760"/>
                  </a:cubicBezTo>
                  <a:lnTo>
                    <a:pt x="1898732" y="1635760"/>
                  </a:lnTo>
                  <a:cubicBezTo>
                    <a:pt x="1986362" y="1635760"/>
                    <a:pt x="2057482" y="1564640"/>
                    <a:pt x="2057482" y="1477010"/>
                  </a:cubicBezTo>
                  <a:lnTo>
                    <a:pt x="2057482" y="158750"/>
                  </a:lnTo>
                  <a:cubicBezTo>
                    <a:pt x="2057482" y="140970"/>
                    <a:pt x="2053672" y="123190"/>
                    <a:pt x="2048592" y="106680"/>
                  </a:cubicBezTo>
                  <a:cubicBezTo>
                    <a:pt x="2070182" y="132080"/>
                    <a:pt x="2084152" y="165100"/>
                    <a:pt x="2084152" y="201930"/>
                  </a:cubicBezTo>
                  <a:lnTo>
                    <a:pt x="2084152" y="1520190"/>
                  </a:lnTo>
                  <a:cubicBezTo>
                    <a:pt x="2084152" y="1520190"/>
                    <a:pt x="2084152" y="1520190"/>
                    <a:pt x="2084152" y="1520190"/>
                  </a:cubicBezTo>
                  <a:close/>
                </a:path>
              </a:pathLst>
            </a:custGeom>
            <a:solidFill>
              <a:srgbClr val="77838D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189598" y="7185310"/>
            <a:ext cx="4763429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0"/>
              </a:lnSpc>
            </a:pPr>
            <a:r>
              <a:rPr lang="en-US" sz="4500">
                <a:solidFill>
                  <a:srgbClr val="8C52FF"/>
                </a:solidFill>
                <a:latin typeface="CS Gordon Serif"/>
              </a:rPr>
              <a:t>DEV TOOLS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89598" y="8642635"/>
            <a:ext cx="4763429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2400">
                <a:solidFill>
                  <a:srgbClr val="8C52FF"/>
                </a:solidFill>
                <a:latin typeface="CS Gordon Serif"/>
              </a:rPr>
              <a:t>JAVA ,JAVAC</a:t>
            </a: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2"/>
          <a:srcRect l="16627" t="16513" r="17551" b="26789"/>
          <a:stretch>
            <a:fillRect/>
          </a:stretch>
        </p:blipFill>
        <p:spPr>
          <a:xfrm flipH="false" flipV="false" rot="0">
            <a:off x="0" y="9258300"/>
            <a:ext cx="1088846" cy="93792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99063" y="5988643"/>
            <a:ext cx="11305200" cy="3931475"/>
            <a:chOff x="0" y="0"/>
            <a:chExt cx="4124168" cy="1434213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124168" cy="1434213"/>
            </a:xfrm>
            <a:custGeom>
              <a:avLst/>
              <a:gdLst/>
              <a:ahLst/>
              <a:cxnLst/>
              <a:rect r="r" b="b" t="t" l="l"/>
              <a:pathLst>
                <a:path h="1434213" w="4124168">
                  <a:moveTo>
                    <a:pt x="0" y="0"/>
                  </a:moveTo>
                  <a:lnTo>
                    <a:pt x="0" y="1434213"/>
                  </a:lnTo>
                  <a:lnTo>
                    <a:pt x="4124168" y="1434213"/>
                  </a:lnTo>
                  <a:lnTo>
                    <a:pt x="4124168" y="0"/>
                  </a:lnTo>
                  <a:lnTo>
                    <a:pt x="0" y="0"/>
                  </a:lnTo>
                  <a:close/>
                  <a:moveTo>
                    <a:pt x="4063208" y="1373253"/>
                  </a:moveTo>
                  <a:lnTo>
                    <a:pt x="59690" y="1373253"/>
                  </a:lnTo>
                  <a:lnTo>
                    <a:pt x="59690" y="59690"/>
                  </a:lnTo>
                  <a:lnTo>
                    <a:pt x="4063208" y="59690"/>
                  </a:lnTo>
                  <a:lnTo>
                    <a:pt x="4063208" y="137325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514708" y="6027930"/>
            <a:ext cx="4946062" cy="3852900"/>
            <a:chOff x="0" y="0"/>
            <a:chExt cx="2155296" cy="1678940"/>
          </a:xfrm>
        </p:grpSpPr>
        <p:sp>
          <p:nvSpPr>
            <p:cNvPr name="Freeform 5" id="5"/>
            <p:cNvSpPr/>
            <p:nvPr/>
          </p:nvSpPr>
          <p:spPr>
            <a:xfrm>
              <a:off x="92710" y="106680"/>
              <a:ext cx="2051156" cy="1559560"/>
            </a:xfrm>
            <a:custGeom>
              <a:avLst/>
              <a:gdLst/>
              <a:ahLst/>
              <a:cxnLst/>
              <a:rect r="r" b="b" t="t" l="l"/>
              <a:pathLst>
                <a:path h="1559560" w="2051156">
                  <a:moveTo>
                    <a:pt x="2024486" y="1370330"/>
                  </a:moveTo>
                  <a:cubicBezTo>
                    <a:pt x="2024486" y="1457960"/>
                    <a:pt x="1948286" y="1529080"/>
                    <a:pt x="1867006" y="1529080"/>
                  </a:cubicBezTo>
                  <a:lnTo>
                    <a:pt x="66040" y="1529080"/>
                  </a:lnTo>
                  <a:cubicBezTo>
                    <a:pt x="43180" y="1529080"/>
                    <a:pt x="20320" y="1524000"/>
                    <a:pt x="0" y="1515110"/>
                  </a:cubicBezTo>
                  <a:cubicBezTo>
                    <a:pt x="26670" y="1543050"/>
                    <a:pt x="63500" y="1559560"/>
                    <a:pt x="107200" y="1559560"/>
                  </a:cubicBezTo>
                  <a:lnTo>
                    <a:pt x="1905106" y="1559560"/>
                  </a:lnTo>
                  <a:cubicBezTo>
                    <a:pt x="1985116" y="1559560"/>
                    <a:pt x="2051156" y="1493520"/>
                    <a:pt x="2051156" y="1413510"/>
                  </a:cubicBezTo>
                  <a:lnTo>
                    <a:pt x="2051156" y="95250"/>
                  </a:lnTo>
                  <a:cubicBezTo>
                    <a:pt x="2051156" y="58420"/>
                    <a:pt x="2037186" y="25400"/>
                    <a:pt x="2015596" y="0"/>
                  </a:cubicBezTo>
                  <a:cubicBezTo>
                    <a:pt x="2021946" y="16510"/>
                    <a:pt x="2024486" y="34290"/>
                    <a:pt x="2024486" y="52070"/>
                  </a:cubicBezTo>
                  <a:lnTo>
                    <a:pt x="2024486" y="1370330"/>
                  </a:lnTo>
                  <a:lnTo>
                    <a:pt x="2024486" y="1370330"/>
                  </a:lnTo>
                  <a:close/>
                </a:path>
              </a:pathLst>
            </a:custGeom>
            <a:solidFill>
              <a:srgbClr val="9AA7B2"/>
            </a:solidFill>
          </p:spPr>
        </p:sp>
        <p:sp>
          <p:nvSpPr>
            <p:cNvPr name="Freeform 6" id="6"/>
            <p:cNvSpPr/>
            <p:nvPr/>
          </p:nvSpPr>
          <p:spPr>
            <a:xfrm>
              <a:off x="12700" y="12700"/>
              <a:ext cx="2090526" cy="1610360"/>
            </a:xfrm>
            <a:custGeom>
              <a:avLst/>
              <a:gdLst/>
              <a:ahLst/>
              <a:cxnLst/>
              <a:rect r="r" b="b" t="t" l="l"/>
              <a:pathLst>
                <a:path h="1610360" w="2090526">
                  <a:moveTo>
                    <a:pt x="146050" y="1610360"/>
                  </a:moveTo>
                  <a:lnTo>
                    <a:pt x="1944476" y="1610360"/>
                  </a:lnTo>
                  <a:cubicBezTo>
                    <a:pt x="2024486" y="1610360"/>
                    <a:pt x="2090526" y="1544320"/>
                    <a:pt x="2090526" y="1464310"/>
                  </a:cubicBezTo>
                  <a:lnTo>
                    <a:pt x="2090526" y="146050"/>
                  </a:lnTo>
                  <a:cubicBezTo>
                    <a:pt x="2090526" y="66040"/>
                    <a:pt x="2024486" y="0"/>
                    <a:pt x="194447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1464310"/>
                  </a:lnTo>
                  <a:cubicBezTo>
                    <a:pt x="0" y="1545590"/>
                    <a:pt x="66040" y="1610360"/>
                    <a:pt x="146050" y="1610360"/>
                  </a:cubicBezTo>
                  <a:close/>
                </a:path>
              </a:pathLst>
            </a:custGeom>
            <a:solidFill>
              <a:srgbClr val="C7D0D8"/>
            </a:solidFill>
          </p:spPr>
        </p:sp>
        <p:sp>
          <p:nvSpPr>
            <p:cNvPr name="Freeform 7" id="7"/>
            <p:cNvSpPr/>
            <p:nvPr/>
          </p:nvSpPr>
          <p:spPr>
            <a:xfrm>
              <a:off x="0" y="0"/>
              <a:ext cx="2155296" cy="1678940"/>
            </a:xfrm>
            <a:custGeom>
              <a:avLst/>
              <a:gdLst/>
              <a:ahLst/>
              <a:cxnLst/>
              <a:rect r="r" b="b" t="t" l="l"/>
              <a:pathLst>
                <a:path h="1678940" w="2155296">
                  <a:moveTo>
                    <a:pt x="2091796" y="74930"/>
                  </a:moveTo>
                  <a:cubicBezTo>
                    <a:pt x="2063856" y="30480"/>
                    <a:pt x="2014326" y="0"/>
                    <a:pt x="195717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1477010"/>
                  </a:lnTo>
                  <a:cubicBezTo>
                    <a:pt x="0" y="1529080"/>
                    <a:pt x="25400" y="1574800"/>
                    <a:pt x="63500" y="1604010"/>
                  </a:cubicBezTo>
                  <a:cubicBezTo>
                    <a:pt x="91440" y="1648460"/>
                    <a:pt x="140970" y="1678940"/>
                    <a:pt x="201658" y="1678940"/>
                  </a:cubicBezTo>
                  <a:lnTo>
                    <a:pt x="1996546" y="1678940"/>
                  </a:lnTo>
                  <a:cubicBezTo>
                    <a:pt x="2084176" y="1678940"/>
                    <a:pt x="2155296" y="1607820"/>
                    <a:pt x="2155296" y="1520190"/>
                  </a:cubicBezTo>
                  <a:lnTo>
                    <a:pt x="2155296" y="201930"/>
                  </a:lnTo>
                  <a:cubicBezTo>
                    <a:pt x="2155296" y="149860"/>
                    <a:pt x="2129896" y="104140"/>
                    <a:pt x="2091796" y="74930"/>
                  </a:cubicBezTo>
                  <a:close/>
                  <a:moveTo>
                    <a:pt x="12700" y="147701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957176" y="12700"/>
                  </a:lnTo>
                  <a:cubicBezTo>
                    <a:pt x="2037186" y="12700"/>
                    <a:pt x="2103226" y="78740"/>
                    <a:pt x="2103226" y="158750"/>
                  </a:cubicBezTo>
                  <a:lnTo>
                    <a:pt x="2103226" y="1477010"/>
                  </a:lnTo>
                  <a:cubicBezTo>
                    <a:pt x="2103226" y="1557020"/>
                    <a:pt x="2037186" y="1623060"/>
                    <a:pt x="1957176" y="1623060"/>
                  </a:cubicBezTo>
                  <a:lnTo>
                    <a:pt x="158750" y="1623060"/>
                  </a:lnTo>
                  <a:cubicBezTo>
                    <a:pt x="78740" y="1623060"/>
                    <a:pt x="12700" y="1558290"/>
                    <a:pt x="12700" y="1477010"/>
                  </a:cubicBezTo>
                  <a:close/>
                  <a:moveTo>
                    <a:pt x="2143866" y="1520190"/>
                  </a:moveTo>
                  <a:cubicBezTo>
                    <a:pt x="2143866" y="1600200"/>
                    <a:pt x="2076556" y="1666240"/>
                    <a:pt x="1996546" y="1666240"/>
                  </a:cubicBezTo>
                  <a:lnTo>
                    <a:pt x="201658" y="1666240"/>
                  </a:lnTo>
                  <a:cubicBezTo>
                    <a:pt x="157480" y="1666240"/>
                    <a:pt x="120650" y="1649730"/>
                    <a:pt x="93980" y="1621790"/>
                  </a:cubicBezTo>
                  <a:cubicBezTo>
                    <a:pt x="114300" y="1630680"/>
                    <a:pt x="135890" y="1635760"/>
                    <a:pt x="160020" y="1635760"/>
                  </a:cubicBezTo>
                  <a:lnTo>
                    <a:pt x="1958446" y="1635760"/>
                  </a:lnTo>
                  <a:cubicBezTo>
                    <a:pt x="2046076" y="1635760"/>
                    <a:pt x="2117196" y="1564640"/>
                    <a:pt x="2117196" y="1477010"/>
                  </a:cubicBezTo>
                  <a:lnTo>
                    <a:pt x="2117196" y="158750"/>
                  </a:lnTo>
                  <a:cubicBezTo>
                    <a:pt x="2117196" y="140970"/>
                    <a:pt x="2113386" y="123190"/>
                    <a:pt x="2108306" y="106680"/>
                  </a:cubicBezTo>
                  <a:cubicBezTo>
                    <a:pt x="2129896" y="132080"/>
                    <a:pt x="2143866" y="165100"/>
                    <a:pt x="2143866" y="201930"/>
                  </a:cubicBezTo>
                  <a:lnTo>
                    <a:pt x="2143866" y="1520190"/>
                  </a:lnTo>
                  <a:cubicBezTo>
                    <a:pt x="2143866" y="1520190"/>
                    <a:pt x="2143866" y="1520190"/>
                    <a:pt x="2143866" y="1520190"/>
                  </a:cubicBezTo>
                  <a:close/>
                </a:path>
              </a:pathLst>
            </a:custGeom>
            <a:solidFill>
              <a:srgbClr val="77838D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89131" y="409575"/>
            <a:ext cx="9350029" cy="1782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60"/>
              </a:lnSpc>
            </a:pPr>
            <a:r>
              <a:rPr lang="en-US" sz="14400">
                <a:solidFill>
                  <a:srgbClr val="000000"/>
                </a:solidFill>
                <a:latin typeface="CS Gordon Serif"/>
              </a:rPr>
              <a:t>JRE 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9131" y="2569705"/>
            <a:ext cx="16934961" cy="3658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JRE stands for Java Runtime Environment.</a:t>
            </a:r>
          </a:p>
          <a:p>
            <a:pPr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It is the implementation of JVM.</a:t>
            </a:r>
          </a:p>
          <a:p>
            <a:pPr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It includes java run time libraries and .class files.</a:t>
            </a:r>
          </a:p>
          <a:p>
            <a:pPr>
              <a:lnSpc>
                <a:spcPts val="727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336389" y="6962000"/>
            <a:ext cx="4763429" cy="114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00"/>
              </a:lnSpc>
            </a:pPr>
            <a:r>
              <a:rPr lang="en-US" sz="9222">
                <a:solidFill>
                  <a:srgbClr val="03989E"/>
                </a:solidFill>
                <a:latin typeface="CS Gordon Serif"/>
              </a:rPr>
              <a:t>JVM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144000" y="6067217"/>
            <a:ext cx="4809027" cy="3852900"/>
            <a:chOff x="0" y="0"/>
            <a:chExt cx="2095582" cy="1678940"/>
          </a:xfrm>
        </p:grpSpPr>
        <p:sp>
          <p:nvSpPr>
            <p:cNvPr name="Freeform 12" id="12"/>
            <p:cNvSpPr/>
            <p:nvPr/>
          </p:nvSpPr>
          <p:spPr>
            <a:xfrm>
              <a:off x="92710" y="106680"/>
              <a:ext cx="1991442" cy="1559560"/>
            </a:xfrm>
            <a:custGeom>
              <a:avLst/>
              <a:gdLst/>
              <a:ahLst/>
              <a:cxnLst/>
              <a:rect r="r" b="b" t="t" l="l"/>
              <a:pathLst>
                <a:path h="1559560" w="1991442">
                  <a:moveTo>
                    <a:pt x="1964772" y="1370330"/>
                  </a:moveTo>
                  <a:cubicBezTo>
                    <a:pt x="1964772" y="1457960"/>
                    <a:pt x="1888572" y="1529080"/>
                    <a:pt x="1807292" y="1529080"/>
                  </a:cubicBezTo>
                  <a:lnTo>
                    <a:pt x="66040" y="1529080"/>
                  </a:lnTo>
                  <a:cubicBezTo>
                    <a:pt x="43180" y="1529080"/>
                    <a:pt x="20320" y="1524000"/>
                    <a:pt x="0" y="1515110"/>
                  </a:cubicBezTo>
                  <a:cubicBezTo>
                    <a:pt x="26670" y="1543050"/>
                    <a:pt x="63500" y="1559560"/>
                    <a:pt x="106820" y="1559560"/>
                  </a:cubicBezTo>
                  <a:lnTo>
                    <a:pt x="1845392" y="1559560"/>
                  </a:lnTo>
                  <a:cubicBezTo>
                    <a:pt x="1925402" y="1559560"/>
                    <a:pt x="1991442" y="1493520"/>
                    <a:pt x="1991442" y="1413510"/>
                  </a:cubicBezTo>
                  <a:lnTo>
                    <a:pt x="1991442" y="95250"/>
                  </a:lnTo>
                  <a:cubicBezTo>
                    <a:pt x="1991442" y="58420"/>
                    <a:pt x="1977472" y="25400"/>
                    <a:pt x="1955882" y="0"/>
                  </a:cubicBezTo>
                  <a:cubicBezTo>
                    <a:pt x="1962232" y="16510"/>
                    <a:pt x="1964772" y="34290"/>
                    <a:pt x="1964772" y="52070"/>
                  </a:cubicBezTo>
                  <a:lnTo>
                    <a:pt x="1964772" y="1370330"/>
                  </a:lnTo>
                  <a:lnTo>
                    <a:pt x="1964772" y="1370330"/>
                  </a:lnTo>
                  <a:close/>
                </a:path>
              </a:pathLst>
            </a:custGeom>
            <a:solidFill>
              <a:srgbClr val="9AA7B2"/>
            </a:solidFill>
          </p:spPr>
        </p:sp>
        <p:sp>
          <p:nvSpPr>
            <p:cNvPr name="Freeform 13" id="13"/>
            <p:cNvSpPr/>
            <p:nvPr/>
          </p:nvSpPr>
          <p:spPr>
            <a:xfrm>
              <a:off x="12700" y="12700"/>
              <a:ext cx="2030812" cy="1610360"/>
            </a:xfrm>
            <a:custGeom>
              <a:avLst/>
              <a:gdLst/>
              <a:ahLst/>
              <a:cxnLst/>
              <a:rect r="r" b="b" t="t" l="l"/>
              <a:pathLst>
                <a:path h="1610360" w="2030812">
                  <a:moveTo>
                    <a:pt x="146050" y="1610360"/>
                  </a:moveTo>
                  <a:lnTo>
                    <a:pt x="1884762" y="1610360"/>
                  </a:lnTo>
                  <a:cubicBezTo>
                    <a:pt x="1964772" y="1610360"/>
                    <a:pt x="2030812" y="1544320"/>
                    <a:pt x="2030812" y="1464310"/>
                  </a:cubicBezTo>
                  <a:lnTo>
                    <a:pt x="2030812" y="146050"/>
                  </a:lnTo>
                  <a:cubicBezTo>
                    <a:pt x="2030812" y="66040"/>
                    <a:pt x="1964772" y="0"/>
                    <a:pt x="1884762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1464310"/>
                  </a:lnTo>
                  <a:cubicBezTo>
                    <a:pt x="0" y="1545590"/>
                    <a:pt x="66040" y="1610360"/>
                    <a:pt x="146050" y="1610360"/>
                  </a:cubicBezTo>
                  <a:close/>
                </a:path>
              </a:pathLst>
            </a:custGeom>
            <a:solidFill>
              <a:srgbClr val="C7D0D8"/>
            </a:solidFill>
          </p:spPr>
        </p:sp>
        <p:sp>
          <p:nvSpPr>
            <p:cNvPr name="Freeform 14" id="14"/>
            <p:cNvSpPr/>
            <p:nvPr/>
          </p:nvSpPr>
          <p:spPr>
            <a:xfrm>
              <a:off x="0" y="0"/>
              <a:ext cx="2095582" cy="1678940"/>
            </a:xfrm>
            <a:custGeom>
              <a:avLst/>
              <a:gdLst/>
              <a:ahLst/>
              <a:cxnLst/>
              <a:rect r="r" b="b" t="t" l="l"/>
              <a:pathLst>
                <a:path h="1678940" w="2095582">
                  <a:moveTo>
                    <a:pt x="2032082" y="74930"/>
                  </a:moveTo>
                  <a:cubicBezTo>
                    <a:pt x="2004142" y="30480"/>
                    <a:pt x="1954612" y="0"/>
                    <a:pt x="1897462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1477010"/>
                  </a:lnTo>
                  <a:cubicBezTo>
                    <a:pt x="0" y="1529080"/>
                    <a:pt x="25400" y="1574800"/>
                    <a:pt x="63500" y="1604010"/>
                  </a:cubicBezTo>
                  <a:cubicBezTo>
                    <a:pt x="91440" y="1648460"/>
                    <a:pt x="140970" y="1678940"/>
                    <a:pt x="201218" y="1678940"/>
                  </a:cubicBezTo>
                  <a:lnTo>
                    <a:pt x="1936832" y="1678940"/>
                  </a:lnTo>
                  <a:cubicBezTo>
                    <a:pt x="2024462" y="1678940"/>
                    <a:pt x="2095582" y="1607820"/>
                    <a:pt x="2095582" y="1520190"/>
                  </a:cubicBezTo>
                  <a:lnTo>
                    <a:pt x="2095582" y="201930"/>
                  </a:lnTo>
                  <a:cubicBezTo>
                    <a:pt x="2095582" y="149860"/>
                    <a:pt x="2070182" y="104140"/>
                    <a:pt x="2032082" y="74930"/>
                  </a:cubicBezTo>
                  <a:close/>
                  <a:moveTo>
                    <a:pt x="12700" y="147701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897462" y="12700"/>
                  </a:lnTo>
                  <a:cubicBezTo>
                    <a:pt x="1977472" y="12700"/>
                    <a:pt x="2043512" y="78740"/>
                    <a:pt x="2043512" y="158750"/>
                  </a:cubicBezTo>
                  <a:lnTo>
                    <a:pt x="2043512" y="1477010"/>
                  </a:lnTo>
                  <a:cubicBezTo>
                    <a:pt x="2043512" y="1557020"/>
                    <a:pt x="1977472" y="1623060"/>
                    <a:pt x="1897462" y="1623060"/>
                  </a:cubicBezTo>
                  <a:lnTo>
                    <a:pt x="158750" y="1623060"/>
                  </a:lnTo>
                  <a:cubicBezTo>
                    <a:pt x="78740" y="1623060"/>
                    <a:pt x="12700" y="1558290"/>
                    <a:pt x="12700" y="1477010"/>
                  </a:cubicBezTo>
                  <a:close/>
                  <a:moveTo>
                    <a:pt x="2084152" y="1520190"/>
                  </a:moveTo>
                  <a:cubicBezTo>
                    <a:pt x="2084152" y="1600200"/>
                    <a:pt x="2016842" y="1666240"/>
                    <a:pt x="1936832" y="1666240"/>
                  </a:cubicBezTo>
                  <a:lnTo>
                    <a:pt x="201218" y="1666240"/>
                  </a:lnTo>
                  <a:cubicBezTo>
                    <a:pt x="157480" y="1666240"/>
                    <a:pt x="120650" y="1649730"/>
                    <a:pt x="93980" y="1621790"/>
                  </a:cubicBezTo>
                  <a:cubicBezTo>
                    <a:pt x="114300" y="1630680"/>
                    <a:pt x="135890" y="1635760"/>
                    <a:pt x="160020" y="1635760"/>
                  </a:cubicBezTo>
                  <a:lnTo>
                    <a:pt x="1898732" y="1635760"/>
                  </a:lnTo>
                  <a:cubicBezTo>
                    <a:pt x="1986362" y="1635760"/>
                    <a:pt x="2057482" y="1564640"/>
                    <a:pt x="2057482" y="1477010"/>
                  </a:cubicBezTo>
                  <a:lnTo>
                    <a:pt x="2057482" y="158750"/>
                  </a:lnTo>
                  <a:cubicBezTo>
                    <a:pt x="2057482" y="140970"/>
                    <a:pt x="2053672" y="123190"/>
                    <a:pt x="2048592" y="106680"/>
                  </a:cubicBezTo>
                  <a:cubicBezTo>
                    <a:pt x="2070182" y="132080"/>
                    <a:pt x="2084152" y="165100"/>
                    <a:pt x="2084152" y="201930"/>
                  </a:cubicBezTo>
                  <a:lnTo>
                    <a:pt x="2084152" y="1520190"/>
                  </a:lnTo>
                  <a:cubicBezTo>
                    <a:pt x="2084152" y="1520190"/>
                    <a:pt x="2084152" y="1520190"/>
                    <a:pt x="2084152" y="1520190"/>
                  </a:cubicBezTo>
                  <a:close/>
                </a:path>
              </a:pathLst>
            </a:custGeom>
            <a:solidFill>
              <a:srgbClr val="77838D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189598" y="7128160"/>
            <a:ext cx="4763429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2400">
                <a:solidFill>
                  <a:srgbClr val="8C52FF"/>
                </a:solidFill>
                <a:latin typeface="CS Gordon Serif"/>
              </a:rPr>
              <a:t>RUN TIME LIBRARIES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89598" y="8642635"/>
            <a:ext cx="4763429" cy="29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2400">
                <a:solidFill>
                  <a:srgbClr val="8C52FF"/>
                </a:solidFill>
                <a:latin typeface="CS Gordon Serif"/>
              </a:rPr>
              <a:t>JAVA PACKAGES</a:t>
            </a: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2"/>
          <a:srcRect l="16627" t="16513" r="17551" b="26789"/>
          <a:stretch>
            <a:fillRect/>
          </a:stretch>
        </p:blipFill>
        <p:spPr>
          <a:xfrm flipH="false" flipV="false" rot="0">
            <a:off x="0" y="9258300"/>
            <a:ext cx="1088846" cy="9379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99063" y="5988643"/>
            <a:ext cx="11305200" cy="3931475"/>
            <a:chOff x="0" y="0"/>
            <a:chExt cx="4124168" cy="1434213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4124168" cy="1434213"/>
            </a:xfrm>
            <a:custGeom>
              <a:avLst/>
              <a:gdLst/>
              <a:ahLst/>
              <a:cxnLst/>
              <a:rect r="r" b="b" t="t" l="l"/>
              <a:pathLst>
                <a:path h="1434213" w="4124168">
                  <a:moveTo>
                    <a:pt x="0" y="0"/>
                  </a:moveTo>
                  <a:lnTo>
                    <a:pt x="0" y="1434213"/>
                  </a:lnTo>
                  <a:lnTo>
                    <a:pt x="4124168" y="1434213"/>
                  </a:lnTo>
                  <a:lnTo>
                    <a:pt x="4124168" y="0"/>
                  </a:lnTo>
                  <a:lnTo>
                    <a:pt x="0" y="0"/>
                  </a:lnTo>
                  <a:close/>
                  <a:moveTo>
                    <a:pt x="4063208" y="1373253"/>
                  </a:moveTo>
                  <a:lnTo>
                    <a:pt x="59690" y="1373253"/>
                  </a:lnTo>
                  <a:lnTo>
                    <a:pt x="59690" y="59690"/>
                  </a:lnTo>
                  <a:lnTo>
                    <a:pt x="4063208" y="59690"/>
                  </a:lnTo>
                  <a:lnTo>
                    <a:pt x="4063208" y="1373253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3514708" y="6027930"/>
            <a:ext cx="4946062" cy="3852900"/>
            <a:chOff x="0" y="0"/>
            <a:chExt cx="2155296" cy="1678940"/>
          </a:xfrm>
        </p:grpSpPr>
        <p:sp>
          <p:nvSpPr>
            <p:cNvPr name="Freeform 5" id="5"/>
            <p:cNvSpPr/>
            <p:nvPr/>
          </p:nvSpPr>
          <p:spPr>
            <a:xfrm>
              <a:off x="92710" y="106680"/>
              <a:ext cx="2051156" cy="1559560"/>
            </a:xfrm>
            <a:custGeom>
              <a:avLst/>
              <a:gdLst/>
              <a:ahLst/>
              <a:cxnLst/>
              <a:rect r="r" b="b" t="t" l="l"/>
              <a:pathLst>
                <a:path h="1559560" w="2051156">
                  <a:moveTo>
                    <a:pt x="2024486" y="1370330"/>
                  </a:moveTo>
                  <a:cubicBezTo>
                    <a:pt x="2024486" y="1457960"/>
                    <a:pt x="1948286" y="1529080"/>
                    <a:pt x="1867006" y="1529080"/>
                  </a:cubicBezTo>
                  <a:lnTo>
                    <a:pt x="66040" y="1529080"/>
                  </a:lnTo>
                  <a:cubicBezTo>
                    <a:pt x="43180" y="1529080"/>
                    <a:pt x="20320" y="1524000"/>
                    <a:pt x="0" y="1515110"/>
                  </a:cubicBezTo>
                  <a:cubicBezTo>
                    <a:pt x="26670" y="1543050"/>
                    <a:pt x="63500" y="1559560"/>
                    <a:pt x="107200" y="1559560"/>
                  </a:cubicBezTo>
                  <a:lnTo>
                    <a:pt x="1905106" y="1559560"/>
                  </a:lnTo>
                  <a:cubicBezTo>
                    <a:pt x="1985116" y="1559560"/>
                    <a:pt x="2051156" y="1493520"/>
                    <a:pt x="2051156" y="1413510"/>
                  </a:cubicBezTo>
                  <a:lnTo>
                    <a:pt x="2051156" y="95250"/>
                  </a:lnTo>
                  <a:cubicBezTo>
                    <a:pt x="2051156" y="58420"/>
                    <a:pt x="2037186" y="25400"/>
                    <a:pt x="2015596" y="0"/>
                  </a:cubicBezTo>
                  <a:cubicBezTo>
                    <a:pt x="2021946" y="16510"/>
                    <a:pt x="2024486" y="34290"/>
                    <a:pt x="2024486" y="52070"/>
                  </a:cubicBezTo>
                  <a:lnTo>
                    <a:pt x="2024486" y="1370330"/>
                  </a:lnTo>
                  <a:lnTo>
                    <a:pt x="2024486" y="1370330"/>
                  </a:lnTo>
                  <a:close/>
                </a:path>
              </a:pathLst>
            </a:custGeom>
            <a:solidFill>
              <a:srgbClr val="9AA7B2"/>
            </a:solidFill>
          </p:spPr>
        </p:sp>
        <p:sp>
          <p:nvSpPr>
            <p:cNvPr name="Freeform 6" id="6"/>
            <p:cNvSpPr/>
            <p:nvPr/>
          </p:nvSpPr>
          <p:spPr>
            <a:xfrm>
              <a:off x="12700" y="12700"/>
              <a:ext cx="2090526" cy="1610360"/>
            </a:xfrm>
            <a:custGeom>
              <a:avLst/>
              <a:gdLst/>
              <a:ahLst/>
              <a:cxnLst/>
              <a:rect r="r" b="b" t="t" l="l"/>
              <a:pathLst>
                <a:path h="1610360" w="2090526">
                  <a:moveTo>
                    <a:pt x="146050" y="1610360"/>
                  </a:moveTo>
                  <a:lnTo>
                    <a:pt x="1944476" y="1610360"/>
                  </a:lnTo>
                  <a:cubicBezTo>
                    <a:pt x="2024486" y="1610360"/>
                    <a:pt x="2090526" y="1544320"/>
                    <a:pt x="2090526" y="1464310"/>
                  </a:cubicBezTo>
                  <a:lnTo>
                    <a:pt x="2090526" y="146050"/>
                  </a:lnTo>
                  <a:cubicBezTo>
                    <a:pt x="2090526" y="66040"/>
                    <a:pt x="2024486" y="0"/>
                    <a:pt x="1944476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1464310"/>
                  </a:lnTo>
                  <a:cubicBezTo>
                    <a:pt x="0" y="1545590"/>
                    <a:pt x="66040" y="1610360"/>
                    <a:pt x="146050" y="1610360"/>
                  </a:cubicBezTo>
                  <a:close/>
                </a:path>
              </a:pathLst>
            </a:custGeom>
            <a:solidFill>
              <a:srgbClr val="C7D0D8"/>
            </a:solidFill>
          </p:spPr>
        </p:sp>
        <p:sp>
          <p:nvSpPr>
            <p:cNvPr name="Freeform 7" id="7"/>
            <p:cNvSpPr/>
            <p:nvPr/>
          </p:nvSpPr>
          <p:spPr>
            <a:xfrm>
              <a:off x="0" y="0"/>
              <a:ext cx="2155296" cy="1678940"/>
            </a:xfrm>
            <a:custGeom>
              <a:avLst/>
              <a:gdLst/>
              <a:ahLst/>
              <a:cxnLst/>
              <a:rect r="r" b="b" t="t" l="l"/>
              <a:pathLst>
                <a:path h="1678940" w="2155296">
                  <a:moveTo>
                    <a:pt x="2091796" y="74930"/>
                  </a:moveTo>
                  <a:cubicBezTo>
                    <a:pt x="2063856" y="30480"/>
                    <a:pt x="2014326" y="0"/>
                    <a:pt x="1957176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1477010"/>
                  </a:lnTo>
                  <a:cubicBezTo>
                    <a:pt x="0" y="1529080"/>
                    <a:pt x="25400" y="1574800"/>
                    <a:pt x="63500" y="1604010"/>
                  </a:cubicBezTo>
                  <a:cubicBezTo>
                    <a:pt x="91440" y="1648460"/>
                    <a:pt x="140970" y="1678940"/>
                    <a:pt x="201658" y="1678940"/>
                  </a:cubicBezTo>
                  <a:lnTo>
                    <a:pt x="1996546" y="1678940"/>
                  </a:lnTo>
                  <a:cubicBezTo>
                    <a:pt x="2084176" y="1678940"/>
                    <a:pt x="2155296" y="1607820"/>
                    <a:pt x="2155296" y="1520190"/>
                  </a:cubicBezTo>
                  <a:lnTo>
                    <a:pt x="2155296" y="201930"/>
                  </a:lnTo>
                  <a:cubicBezTo>
                    <a:pt x="2155296" y="149860"/>
                    <a:pt x="2129896" y="104140"/>
                    <a:pt x="2091796" y="74930"/>
                  </a:cubicBezTo>
                  <a:close/>
                  <a:moveTo>
                    <a:pt x="12700" y="147701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957176" y="12700"/>
                  </a:lnTo>
                  <a:cubicBezTo>
                    <a:pt x="2037186" y="12700"/>
                    <a:pt x="2103226" y="78740"/>
                    <a:pt x="2103226" y="158750"/>
                  </a:cubicBezTo>
                  <a:lnTo>
                    <a:pt x="2103226" y="1477010"/>
                  </a:lnTo>
                  <a:cubicBezTo>
                    <a:pt x="2103226" y="1557020"/>
                    <a:pt x="2037186" y="1623060"/>
                    <a:pt x="1957176" y="1623060"/>
                  </a:cubicBezTo>
                  <a:lnTo>
                    <a:pt x="158750" y="1623060"/>
                  </a:lnTo>
                  <a:cubicBezTo>
                    <a:pt x="78740" y="1623060"/>
                    <a:pt x="12700" y="1558290"/>
                    <a:pt x="12700" y="1477010"/>
                  </a:cubicBezTo>
                  <a:close/>
                  <a:moveTo>
                    <a:pt x="2143866" y="1520190"/>
                  </a:moveTo>
                  <a:cubicBezTo>
                    <a:pt x="2143866" y="1600200"/>
                    <a:pt x="2076556" y="1666240"/>
                    <a:pt x="1996546" y="1666240"/>
                  </a:cubicBezTo>
                  <a:lnTo>
                    <a:pt x="201658" y="1666240"/>
                  </a:lnTo>
                  <a:cubicBezTo>
                    <a:pt x="157480" y="1666240"/>
                    <a:pt x="120650" y="1649730"/>
                    <a:pt x="93980" y="1621790"/>
                  </a:cubicBezTo>
                  <a:cubicBezTo>
                    <a:pt x="114300" y="1630680"/>
                    <a:pt x="135890" y="1635760"/>
                    <a:pt x="160020" y="1635760"/>
                  </a:cubicBezTo>
                  <a:lnTo>
                    <a:pt x="1958446" y="1635760"/>
                  </a:lnTo>
                  <a:cubicBezTo>
                    <a:pt x="2046076" y="1635760"/>
                    <a:pt x="2117196" y="1564640"/>
                    <a:pt x="2117196" y="1477010"/>
                  </a:cubicBezTo>
                  <a:lnTo>
                    <a:pt x="2117196" y="158750"/>
                  </a:lnTo>
                  <a:cubicBezTo>
                    <a:pt x="2117196" y="140970"/>
                    <a:pt x="2113386" y="123190"/>
                    <a:pt x="2108306" y="106680"/>
                  </a:cubicBezTo>
                  <a:cubicBezTo>
                    <a:pt x="2129896" y="132080"/>
                    <a:pt x="2143866" y="165100"/>
                    <a:pt x="2143866" y="201930"/>
                  </a:cubicBezTo>
                  <a:lnTo>
                    <a:pt x="2143866" y="1520190"/>
                  </a:lnTo>
                  <a:cubicBezTo>
                    <a:pt x="2143866" y="1520190"/>
                    <a:pt x="2143866" y="1520190"/>
                    <a:pt x="2143866" y="1520190"/>
                  </a:cubicBezTo>
                  <a:close/>
                </a:path>
              </a:pathLst>
            </a:custGeom>
            <a:solidFill>
              <a:srgbClr val="77838D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89131" y="409575"/>
            <a:ext cx="9350029" cy="1782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60"/>
              </a:lnSpc>
            </a:pPr>
            <a:r>
              <a:rPr lang="en-US" sz="14400">
                <a:solidFill>
                  <a:srgbClr val="000000"/>
                </a:solidFill>
                <a:latin typeface="CS Gordon Serif"/>
              </a:rPr>
              <a:t>JVM 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9131" y="2287713"/>
            <a:ext cx="18098869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JVM stands for Java Virtual Machine.</a:t>
            </a:r>
          </a:p>
          <a:p>
            <a:pPr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It is called a virtual machine because it doesn't physically exist.</a:t>
            </a:r>
          </a:p>
          <a:p>
            <a:pPr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It will execute the java byte code </a:t>
            </a:r>
            <a:r>
              <a:rPr lang="en-US" sz="5199">
                <a:solidFill>
                  <a:srgbClr val="FF5757"/>
                </a:solidFill>
                <a:latin typeface="Open Sans Bold Italics"/>
              </a:rPr>
              <a:t>line by line</a:t>
            </a:r>
            <a:r>
              <a:rPr lang="en-US" sz="5199">
                <a:solidFill>
                  <a:srgbClr val="000000"/>
                </a:solidFill>
                <a:latin typeface="Open Sans"/>
              </a:rPr>
              <a:t>.</a:t>
            </a:r>
          </a:p>
          <a:p>
            <a:pPr>
              <a:lnSpc>
                <a:spcPts val="727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3336389" y="6962000"/>
            <a:ext cx="4763429" cy="114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00"/>
              </a:lnSpc>
            </a:pPr>
            <a:r>
              <a:rPr lang="en-US" sz="9222">
                <a:solidFill>
                  <a:srgbClr val="03989E"/>
                </a:solidFill>
                <a:latin typeface="DM Sans"/>
              </a:rPr>
              <a:t>JVM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144000" y="6067217"/>
            <a:ext cx="4809027" cy="3852900"/>
            <a:chOff x="0" y="0"/>
            <a:chExt cx="2095582" cy="1678940"/>
          </a:xfrm>
        </p:grpSpPr>
        <p:sp>
          <p:nvSpPr>
            <p:cNvPr name="Freeform 12" id="12"/>
            <p:cNvSpPr/>
            <p:nvPr/>
          </p:nvSpPr>
          <p:spPr>
            <a:xfrm>
              <a:off x="92710" y="106680"/>
              <a:ext cx="1991442" cy="1559560"/>
            </a:xfrm>
            <a:custGeom>
              <a:avLst/>
              <a:gdLst/>
              <a:ahLst/>
              <a:cxnLst/>
              <a:rect r="r" b="b" t="t" l="l"/>
              <a:pathLst>
                <a:path h="1559560" w="1991442">
                  <a:moveTo>
                    <a:pt x="1964772" y="1370330"/>
                  </a:moveTo>
                  <a:cubicBezTo>
                    <a:pt x="1964772" y="1457960"/>
                    <a:pt x="1888572" y="1529080"/>
                    <a:pt x="1807292" y="1529080"/>
                  </a:cubicBezTo>
                  <a:lnTo>
                    <a:pt x="66040" y="1529080"/>
                  </a:lnTo>
                  <a:cubicBezTo>
                    <a:pt x="43180" y="1529080"/>
                    <a:pt x="20320" y="1524000"/>
                    <a:pt x="0" y="1515110"/>
                  </a:cubicBezTo>
                  <a:cubicBezTo>
                    <a:pt x="26670" y="1543050"/>
                    <a:pt x="63500" y="1559560"/>
                    <a:pt x="106820" y="1559560"/>
                  </a:cubicBezTo>
                  <a:lnTo>
                    <a:pt x="1845392" y="1559560"/>
                  </a:lnTo>
                  <a:cubicBezTo>
                    <a:pt x="1925402" y="1559560"/>
                    <a:pt x="1991442" y="1493520"/>
                    <a:pt x="1991442" y="1413510"/>
                  </a:cubicBezTo>
                  <a:lnTo>
                    <a:pt x="1991442" y="95250"/>
                  </a:lnTo>
                  <a:cubicBezTo>
                    <a:pt x="1991442" y="58420"/>
                    <a:pt x="1977472" y="25400"/>
                    <a:pt x="1955882" y="0"/>
                  </a:cubicBezTo>
                  <a:cubicBezTo>
                    <a:pt x="1962232" y="16510"/>
                    <a:pt x="1964772" y="34290"/>
                    <a:pt x="1964772" y="52070"/>
                  </a:cubicBezTo>
                  <a:lnTo>
                    <a:pt x="1964772" y="1370330"/>
                  </a:lnTo>
                  <a:lnTo>
                    <a:pt x="1964772" y="1370330"/>
                  </a:lnTo>
                  <a:close/>
                </a:path>
              </a:pathLst>
            </a:custGeom>
            <a:solidFill>
              <a:srgbClr val="9AA7B2"/>
            </a:solidFill>
          </p:spPr>
        </p:sp>
        <p:sp>
          <p:nvSpPr>
            <p:cNvPr name="Freeform 13" id="13"/>
            <p:cNvSpPr/>
            <p:nvPr/>
          </p:nvSpPr>
          <p:spPr>
            <a:xfrm>
              <a:off x="12700" y="12700"/>
              <a:ext cx="2030812" cy="1610360"/>
            </a:xfrm>
            <a:custGeom>
              <a:avLst/>
              <a:gdLst/>
              <a:ahLst/>
              <a:cxnLst/>
              <a:rect r="r" b="b" t="t" l="l"/>
              <a:pathLst>
                <a:path h="1610360" w="2030812">
                  <a:moveTo>
                    <a:pt x="146050" y="1610360"/>
                  </a:moveTo>
                  <a:lnTo>
                    <a:pt x="1884762" y="1610360"/>
                  </a:lnTo>
                  <a:cubicBezTo>
                    <a:pt x="1964772" y="1610360"/>
                    <a:pt x="2030812" y="1544320"/>
                    <a:pt x="2030812" y="1464310"/>
                  </a:cubicBezTo>
                  <a:lnTo>
                    <a:pt x="2030812" y="146050"/>
                  </a:lnTo>
                  <a:cubicBezTo>
                    <a:pt x="2030812" y="66040"/>
                    <a:pt x="1964772" y="0"/>
                    <a:pt x="1884762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1464310"/>
                  </a:lnTo>
                  <a:cubicBezTo>
                    <a:pt x="0" y="1545590"/>
                    <a:pt x="66040" y="1610360"/>
                    <a:pt x="146050" y="1610360"/>
                  </a:cubicBezTo>
                  <a:close/>
                </a:path>
              </a:pathLst>
            </a:custGeom>
            <a:solidFill>
              <a:srgbClr val="C7D0D8"/>
            </a:solidFill>
          </p:spPr>
        </p:sp>
        <p:sp>
          <p:nvSpPr>
            <p:cNvPr name="Freeform 14" id="14"/>
            <p:cNvSpPr/>
            <p:nvPr/>
          </p:nvSpPr>
          <p:spPr>
            <a:xfrm>
              <a:off x="0" y="0"/>
              <a:ext cx="2095582" cy="1678940"/>
            </a:xfrm>
            <a:custGeom>
              <a:avLst/>
              <a:gdLst/>
              <a:ahLst/>
              <a:cxnLst/>
              <a:rect r="r" b="b" t="t" l="l"/>
              <a:pathLst>
                <a:path h="1678940" w="2095582">
                  <a:moveTo>
                    <a:pt x="2032082" y="74930"/>
                  </a:moveTo>
                  <a:cubicBezTo>
                    <a:pt x="2004142" y="30480"/>
                    <a:pt x="1954612" y="0"/>
                    <a:pt x="1897462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1477010"/>
                  </a:lnTo>
                  <a:cubicBezTo>
                    <a:pt x="0" y="1529080"/>
                    <a:pt x="25400" y="1574800"/>
                    <a:pt x="63500" y="1604010"/>
                  </a:cubicBezTo>
                  <a:cubicBezTo>
                    <a:pt x="91440" y="1648460"/>
                    <a:pt x="140970" y="1678940"/>
                    <a:pt x="201218" y="1678940"/>
                  </a:cubicBezTo>
                  <a:lnTo>
                    <a:pt x="1936832" y="1678940"/>
                  </a:lnTo>
                  <a:cubicBezTo>
                    <a:pt x="2024462" y="1678940"/>
                    <a:pt x="2095582" y="1607820"/>
                    <a:pt x="2095582" y="1520190"/>
                  </a:cubicBezTo>
                  <a:lnTo>
                    <a:pt x="2095582" y="201930"/>
                  </a:lnTo>
                  <a:cubicBezTo>
                    <a:pt x="2095582" y="149860"/>
                    <a:pt x="2070182" y="104140"/>
                    <a:pt x="2032082" y="74930"/>
                  </a:cubicBezTo>
                  <a:close/>
                  <a:moveTo>
                    <a:pt x="12700" y="147701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1897462" y="12700"/>
                  </a:lnTo>
                  <a:cubicBezTo>
                    <a:pt x="1977472" y="12700"/>
                    <a:pt x="2043512" y="78740"/>
                    <a:pt x="2043512" y="158750"/>
                  </a:cubicBezTo>
                  <a:lnTo>
                    <a:pt x="2043512" y="1477010"/>
                  </a:lnTo>
                  <a:cubicBezTo>
                    <a:pt x="2043512" y="1557020"/>
                    <a:pt x="1977472" y="1623060"/>
                    <a:pt x="1897462" y="1623060"/>
                  </a:cubicBezTo>
                  <a:lnTo>
                    <a:pt x="158750" y="1623060"/>
                  </a:lnTo>
                  <a:cubicBezTo>
                    <a:pt x="78740" y="1623060"/>
                    <a:pt x="12700" y="1558290"/>
                    <a:pt x="12700" y="1477010"/>
                  </a:cubicBezTo>
                  <a:close/>
                  <a:moveTo>
                    <a:pt x="2084152" y="1520190"/>
                  </a:moveTo>
                  <a:cubicBezTo>
                    <a:pt x="2084152" y="1600200"/>
                    <a:pt x="2016842" y="1666240"/>
                    <a:pt x="1936832" y="1666240"/>
                  </a:cubicBezTo>
                  <a:lnTo>
                    <a:pt x="201218" y="1666240"/>
                  </a:lnTo>
                  <a:cubicBezTo>
                    <a:pt x="157480" y="1666240"/>
                    <a:pt x="120650" y="1649730"/>
                    <a:pt x="93980" y="1621790"/>
                  </a:cubicBezTo>
                  <a:cubicBezTo>
                    <a:pt x="114300" y="1630680"/>
                    <a:pt x="135890" y="1635760"/>
                    <a:pt x="160020" y="1635760"/>
                  </a:cubicBezTo>
                  <a:lnTo>
                    <a:pt x="1898732" y="1635760"/>
                  </a:lnTo>
                  <a:cubicBezTo>
                    <a:pt x="1986362" y="1635760"/>
                    <a:pt x="2057482" y="1564640"/>
                    <a:pt x="2057482" y="1477010"/>
                  </a:cubicBezTo>
                  <a:lnTo>
                    <a:pt x="2057482" y="158750"/>
                  </a:lnTo>
                  <a:cubicBezTo>
                    <a:pt x="2057482" y="140970"/>
                    <a:pt x="2053672" y="123190"/>
                    <a:pt x="2048592" y="106680"/>
                  </a:cubicBezTo>
                  <a:cubicBezTo>
                    <a:pt x="2070182" y="132080"/>
                    <a:pt x="2084152" y="165100"/>
                    <a:pt x="2084152" y="201930"/>
                  </a:cubicBezTo>
                  <a:lnTo>
                    <a:pt x="2084152" y="1520190"/>
                  </a:lnTo>
                  <a:cubicBezTo>
                    <a:pt x="2084152" y="1520190"/>
                    <a:pt x="2084152" y="1520190"/>
                    <a:pt x="2084152" y="1520190"/>
                  </a:cubicBezTo>
                  <a:close/>
                </a:path>
              </a:pathLst>
            </a:custGeom>
            <a:solidFill>
              <a:srgbClr val="77838D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189598" y="7156735"/>
            <a:ext cx="4763429" cy="352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99"/>
              </a:lnSpc>
            </a:pPr>
            <a:r>
              <a:rPr lang="en-US" sz="2999">
                <a:solidFill>
                  <a:srgbClr val="FF5757"/>
                </a:solidFill>
                <a:latin typeface="TT Phobos"/>
              </a:rPr>
              <a:t>CLASS LOADER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89598" y="8633110"/>
            <a:ext cx="4763429" cy="30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2400">
                <a:solidFill>
                  <a:srgbClr val="FF5757"/>
                </a:solidFill>
                <a:latin typeface="Roboto"/>
              </a:rPr>
              <a:t>EXECUTION ENGINEE</a:t>
            </a: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2"/>
          <a:srcRect l="16627" t="16513" r="17551" b="26789"/>
          <a:stretch>
            <a:fillRect/>
          </a:stretch>
        </p:blipFill>
        <p:spPr>
          <a:xfrm flipH="false" flipV="false" rot="0">
            <a:off x="0" y="9258300"/>
            <a:ext cx="1088846" cy="9379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DAFLDobVDl0</dc:identifier>
  <dcterms:modified xsi:type="dcterms:W3CDTF">2011-08-01T06:04:30Z</dcterms:modified>
  <cp:revision>1</cp:revision>
  <dc:title>JDK_JRE_JVM</dc:title>
</cp:coreProperties>
</file>

<file path=docProps/thumbnail.jpeg>
</file>